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04" autoAdjust="0"/>
  </p:normalViewPr>
  <p:slideViewPr>
    <p:cSldViewPr>
      <p:cViewPr>
        <p:scale>
          <a:sx n="60" d="100"/>
          <a:sy n="60" d="100"/>
        </p:scale>
        <p:origin x="-7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7000-0EBD-470A-857B-8E6EED0B03CC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7F76-FE47-4B78-9A99-F8E9F5BCC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B7F76-FE47-4B78-9A99-F8E9F5BCCE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B7F76-FE47-4B78-9A99-F8E9F5BCCE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6471-8C3D-463F-95E9-421B2B1E6225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4407-93B1-49F7-8AB1-58865C4C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Bµi to¸n: Cã </a:t>
            </a:r>
            <a:r>
              <a:rPr lang="en-US" sz="2400" b="1" smtClean="0">
                <a:solidFill>
                  <a:srgbClr val="0000FF"/>
                </a:solidFill>
                <a:latin typeface=".VnTime" pitchFamily="34" charset="0"/>
              </a:rPr>
              <a:t>47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que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,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thªm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5 que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.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Hái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cã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tÊt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c¶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bao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nhiªu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que </a:t>
            </a:r>
            <a:r>
              <a:rPr lang="en-US" sz="2400" b="1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  <a:cs typeface="Arial" charset="0"/>
              </a:rPr>
              <a:t> </a:t>
            </a:r>
            <a:r>
              <a:rPr lang="en-US" sz="2800" b="1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47 </a:t>
            </a:r>
            <a:r>
              <a:rPr lang="en-US" sz="28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+ 5 =</a:t>
            </a:r>
            <a:r>
              <a:rPr lang="en-US" sz="2800" b="1">
                <a:solidFill>
                  <a:srgbClr val="FF3399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?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828800" y="1304925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52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pic>
        <p:nvPicPr>
          <p:cNvPr id="7" name="Picture 8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93938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0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032" y="2279075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que ti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4621" y="2281232"/>
            <a:ext cx="45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16200000" flipH="1">
            <a:off x="1318976" y="3080968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471376" y="3080183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623776" y="3082530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776176" y="3082530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928576" y="3082530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080976" y="3082530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33376" y="3082530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329645" y="4709744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1482045" y="4708959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634445" y="4711306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1786845" y="4711306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939245" y="4711306"/>
            <a:ext cx="13755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7" descr="que ti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0"/>
            <a:ext cx="4572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813300" y="3463925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>
                <a:cs typeface="Arial" charset="0"/>
              </a:rPr>
              <a:t>                      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4818063" y="1281112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843338" y="1355725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4</a:t>
            </a:r>
            <a:endParaRPr lang="en-US" sz="2800" b="1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4029075" y="1371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7</a:t>
            </a:r>
            <a:endParaRPr lang="en-US" sz="2800" b="1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505200" y="1565275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cs typeface="Arial" charset="0"/>
              </a:rPr>
              <a:t>+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4038600" y="186531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690938" y="2355850"/>
            <a:ext cx="6381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641850" y="2500312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4267200" y="3165475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4029075" y="2335212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2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3795713" y="2336800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5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4025464" y="1372751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7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4557713" y="1360487"/>
            <a:ext cx="4584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7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céng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5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b»ng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12,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viÕt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2,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nhí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1</a:t>
            </a:r>
            <a:r>
              <a:rPr lang="en-US" sz="28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.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4559300" y="1966912"/>
            <a:ext cx="4660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4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thªm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1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b»ng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5, </a:t>
            </a:r>
            <a:r>
              <a:rPr lang="en-US" sz="2400" b="1" err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viÕt</a:t>
            </a:r>
            <a:r>
              <a:rPr lang="en-US" sz="24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5.</a:t>
            </a:r>
            <a:endParaRPr lang="en-US" sz="2400" b="1">
              <a:solidFill>
                <a:srgbClr val="006600"/>
              </a:solidFill>
              <a:latin typeface=".VnTime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0066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329113" y="2489200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cs typeface="Arial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4238625" y="3503612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Arial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429125" y="3125787"/>
            <a:ext cx="77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47</a:t>
            </a:r>
            <a:endParaRPr lang="en-US" sz="2800" b="1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5064125" y="3135312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cs typeface="Arial" charset="0"/>
              </a:rPr>
              <a:t>+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5461000" y="3109912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latin typeface=".VnTime" pitchFamily="34" charset="0"/>
                <a:cs typeface="Arial" charset="0"/>
              </a:rPr>
              <a:t>5</a:t>
            </a: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6096000" y="3160712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cs typeface="Arial" charset="0"/>
              </a:rPr>
              <a:t>=</a:t>
            </a: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489700" y="3111500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52</a:t>
            </a:r>
            <a:endParaRPr lang="en-US" sz="2800" b="1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4430713" y="3595687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Arial" charset="0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4405313" y="3608387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  5</a:t>
            </a:r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5116513" y="3671887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Arial" charset="0"/>
            </a:endParaRP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5053013" y="36591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cs typeface="Arial" charset="0"/>
              </a:rPr>
              <a:t>+</a:t>
            </a: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5497513" y="3621087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47</a:t>
            </a:r>
            <a:endParaRPr lang="en-US" sz="2800" b="1" dirty="0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081713" y="3671887"/>
            <a:ext cx="446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6"/>
                </a:solidFill>
                <a:cs typeface="Arial" charset="0"/>
              </a:rPr>
              <a:t>=</a:t>
            </a: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8077200" y="3948112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cs typeface="Arial" charset="0"/>
            </a:endParaRP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6491288" y="3600450"/>
            <a:ext cx="608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6"/>
                </a:solidFill>
                <a:latin typeface=".VnTime" pitchFamily="34" charset="0"/>
                <a:cs typeface="Arial" charset="0"/>
              </a:rPr>
              <a:t>52</a:t>
            </a:r>
            <a:endParaRPr lang="en-US" sz="2800" b="1" dirty="0">
              <a:solidFill>
                <a:srgbClr val="0000F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038600" y="4267200"/>
            <a:ext cx="4405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FF00"/>
                </a:solidFill>
                <a:cs typeface="Arial" charset="0"/>
              </a:rPr>
              <a:t>     </a:t>
            </a:r>
            <a:r>
              <a:rPr lang="en-US" sz="2800" b="1" dirty="0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57 </a:t>
            </a:r>
            <a:r>
              <a:rPr lang="en-US" sz="2800" b="1" dirty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+ </a:t>
            </a:r>
            <a:r>
              <a:rPr lang="en-US" sz="2800" b="1" dirty="0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4                 67 </a:t>
            </a:r>
            <a:r>
              <a:rPr lang="en-US" sz="2800" b="1" dirty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+ 9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5056188" y="4840287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57</a:t>
            </a:r>
            <a:endParaRPr lang="en-US" sz="2800" b="1">
              <a:solidFill>
                <a:srgbClr val="0066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5043488" y="5348287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  </a:t>
            </a:r>
            <a:r>
              <a:rPr lang="en-US" sz="2800" b="1" dirty="0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4</a:t>
            </a:r>
            <a:endParaRPr lang="en-US" sz="2800" b="1" dirty="0">
              <a:solidFill>
                <a:srgbClr val="0066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4624388" y="5048250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>
            <a:off x="4814888" y="5881687"/>
            <a:ext cx="8382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5229225" y="586592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1</a:t>
            </a:r>
            <a:endParaRPr lang="en-US" sz="2800" b="1" dirty="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5032375" y="58689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6</a:t>
            </a:r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7367588" y="4814887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6600"/>
                </a:solidFill>
                <a:latin typeface=".VnTime" pitchFamily="34" charset="0"/>
                <a:cs typeface="Arial" charset="0"/>
              </a:rPr>
              <a:t>67</a:t>
            </a:r>
            <a:endParaRPr lang="en-US" sz="2800" b="1">
              <a:solidFill>
                <a:srgbClr val="0066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7380288" y="5297487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  9</a:t>
            </a:r>
          </a:p>
        </p:txBody>
      </p:sp>
      <p:sp>
        <p:nvSpPr>
          <p:cNvPr id="68" name="Line 62"/>
          <p:cNvSpPr>
            <a:spLocks noChangeShapeType="1"/>
          </p:cNvSpPr>
          <p:nvPr/>
        </p:nvSpPr>
        <p:spPr bwMode="auto">
          <a:xfrm>
            <a:off x="7253288" y="5805487"/>
            <a:ext cx="7620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7024688" y="50180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.VnTime" pitchFamily="34" charset="0"/>
                <a:cs typeface="Arial" charset="0"/>
              </a:rPr>
              <a:t>+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7559893" y="58181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6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54888" y="58181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72" name="Text Box 66"/>
          <p:cNvSpPr txBox="1">
            <a:spLocks noChangeArrowheads="1"/>
          </p:cNvSpPr>
          <p:nvPr/>
        </p:nvSpPr>
        <p:spPr bwMode="auto">
          <a:xfrm>
            <a:off x="5230504" y="4846419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7</a:t>
            </a:r>
            <a:endParaRPr lang="en-US" sz="2800" b="1" dirty="0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73" name="Text Box 67"/>
          <p:cNvSpPr txBox="1">
            <a:spLocks noChangeArrowheads="1"/>
          </p:cNvSpPr>
          <p:nvPr/>
        </p:nvSpPr>
        <p:spPr bwMode="auto">
          <a:xfrm>
            <a:off x="7545918" y="4814887"/>
            <a:ext cx="479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FF3300"/>
                </a:solidFill>
                <a:latin typeface=".VnTime" pitchFamily="34" charset="0"/>
                <a:cs typeface="Arial" charset="0"/>
              </a:rPr>
              <a:t>7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011E-6 L 0.08403 0.0018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011E-6 L 0.07934 0.0018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011E-6 L 0.07934 0.0018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03 0.00185 L 0.08403 -0.2312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34 0.00185 L 0.07934 -0.2312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34 0.00185 L 0.07934 -0.2312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34 -0.23103 L 0.021 -0.2310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34 -0.22988 L 0.02934 -0.22988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5 -0.23288 L 0.03768 -0.23288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601 L -0.03802 0.00601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0.00162 L 0.04757 -0.0032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3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139 L 0.0349 -0.0013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0046 L 0.02778 -0.00046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13506E-6 L -0.125 0.24237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32" grpId="0"/>
      <p:bldP spid="33" grpId="0"/>
      <p:bldP spid="34" grpId="0"/>
      <p:bldP spid="36" grpId="0" animBg="1"/>
      <p:bldP spid="38" grpId="0"/>
      <p:bldP spid="39" grpId="0"/>
      <p:bldP spid="40" grpId="0"/>
      <p:bldP spid="42" grpId="0"/>
      <p:bldP spid="43" grpId="0"/>
      <p:bldP spid="46" grpId="0"/>
      <p:bldP spid="47" grpId="0"/>
      <p:bldP spid="48" grpId="0"/>
      <p:bldP spid="49" grpId="0"/>
      <p:bldP spid="50" grpId="0"/>
      <p:bldP spid="58" grpId="0"/>
      <p:bldP spid="60" grpId="0"/>
      <p:bldP spid="61" grpId="0"/>
      <p:bldP spid="62" grpId="0"/>
      <p:bldP spid="63" grpId="0" animBg="1"/>
      <p:bldP spid="64" grpId="0"/>
      <p:bldP spid="65" grpId="0"/>
      <p:bldP spid="66" grpId="0"/>
      <p:bldP spid="67" grpId="0"/>
      <p:bldP spid="68" grpId="0" animBg="1"/>
      <p:bldP spid="69" grpId="0"/>
      <p:bldP spid="70" grpId="0"/>
      <p:bldP spid="71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082800" y="1781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 sz="2400" b="1">
              <a:solidFill>
                <a:srgbClr val="3333FF"/>
              </a:solidFill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>
            <a:off x="2082800" y="16287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 sz="2400" b="1">
              <a:solidFill>
                <a:srgbClr val="3333FF"/>
              </a:solidFill>
            </a:endParaRPr>
          </a:p>
        </p:txBody>
      </p:sp>
      <p:sp>
        <p:nvSpPr>
          <p:cNvPr id="6148" name="Text Box 29"/>
          <p:cNvSpPr txBox="1">
            <a:spLocks noChangeArrowheads="1"/>
          </p:cNvSpPr>
          <p:nvPr/>
        </p:nvSpPr>
        <p:spPr bwMode="auto">
          <a:xfrm>
            <a:off x="609600" y="4572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3333FF"/>
                </a:solidFill>
                <a:latin typeface=".VnTime" pitchFamily="34" charset="0"/>
              </a:rPr>
              <a:t>Bµi 1</a:t>
            </a:r>
            <a:r>
              <a:rPr lang="en-US" sz="3200" b="1">
                <a:solidFill>
                  <a:srgbClr val="3333FF"/>
                </a:solidFill>
                <a:latin typeface=".VnTime" pitchFamily="34" charset="0"/>
              </a:rPr>
              <a:t>: </a:t>
            </a:r>
            <a:r>
              <a:rPr lang="en-US" sz="3600">
                <a:solidFill>
                  <a:srgbClr val="3333FF"/>
                </a:solidFill>
                <a:latin typeface=".VnTime" pitchFamily="34" charset="0"/>
              </a:rPr>
              <a:t>TÝnh: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74738" y="1447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17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4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620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914400" y="2819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1050925" y="2855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66FF"/>
                </a:solidFill>
              </a:rPr>
              <a:t>21</a:t>
            </a:r>
          </a:p>
        </p:txBody>
      </p:sp>
      <p:sp>
        <p:nvSpPr>
          <p:cNvPr id="6153" name="Text Box 59"/>
          <p:cNvSpPr txBox="1">
            <a:spLocks noChangeArrowheads="1"/>
          </p:cNvSpPr>
          <p:nvPr/>
        </p:nvSpPr>
        <p:spPr bwMode="auto">
          <a:xfrm>
            <a:off x="2598738" y="144145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27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5</a:t>
            </a:r>
          </a:p>
        </p:txBody>
      </p:sp>
      <p:sp>
        <p:nvSpPr>
          <p:cNvPr id="6154" name="Text Box 60"/>
          <p:cNvSpPr txBox="1">
            <a:spLocks noChangeArrowheads="1"/>
          </p:cNvSpPr>
          <p:nvPr/>
        </p:nvSpPr>
        <p:spPr bwMode="auto">
          <a:xfrm>
            <a:off x="2286000" y="18224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55" name="Line 61"/>
          <p:cNvSpPr>
            <a:spLocks noChangeShapeType="1"/>
          </p:cNvSpPr>
          <p:nvPr/>
        </p:nvSpPr>
        <p:spPr bwMode="auto">
          <a:xfrm>
            <a:off x="2438400" y="281305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8" name="Text Box 62"/>
          <p:cNvSpPr txBox="1">
            <a:spLocks noChangeArrowheads="1"/>
          </p:cNvSpPr>
          <p:nvPr/>
        </p:nvSpPr>
        <p:spPr bwMode="auto">
          <a:xfrm>
            <a:off x="2574925" y="284956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66FF"/>
                </a:solidFill>
              </a:rPr>
              <a:t>32</a:t>
            </a:r>
          </a:p>
        </p:txBody>
      </p:sp>
      <p:sp>
        <p:nvSpPr>
          <p:cNvPr id="6157" name="Text Box 64"/>
          <p:cNvSpPr txBox="1">
            <a:spLocks noChangeArrowheads="1"/>
          </p:cNvSpPr>
          <p:nvPr/>
        </p:nvSpPr>
        <p:spPr bwMode="auto">
          <a:xfrm>
            <a:off x="4046538" y="1447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37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6</a:t>
            </a:r>
          </a:p>
        </p:txBody>
      </p:sp>
      <p:sp>
        <p:nvSpPr>
          <p:cNvPr id="6158" name="Text Box 65"/>
          <p:cNvSpPr txBox="1">
            <a:spLocks noChangeArrowheads="1"/>
          </p:cNvSpPr>
          <p:nvPr/>
        </p:nvSpPr>
        <p:spPr bwMode="auto">
          <a:xfrm>
            <a:off x="37338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59" name="Line 66"/>
          <p:cNvSpPr>
            <a:spLocks noChangeShapeType="1"/>
          </p:cNvSpPr>
          <p:nvPr/>
        </p:nvSpPr>
        <p:spPr bwMode="auto">
          <a:xfrm>
            <a:off x="3886200" y="2819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4022725" y="2855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66FF"/>
                </a:solidFill>
              </a:rPr>
              <a:t>43</a:t>
            </a:r>
          </a:p>
        </p:txBody>
      </p:sp>
      <p:sp>
        <p:nvSpPr>
          <p:cNvPr id="6161" name="Text Box 69"/>
          <p:cNvSpPr txBox="1">
            <a:spLocks noChangeArrowheads="1"/>
          </p:cNvSpPr>
          <p:nvPr/>
        </p:nvSpPr>
        <p:spPr bwMode="auto">
          <a:xfrm>
            <a:off x="5646738" y="1447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47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7</a:t>
            </a:r>
          </a:p>
        </p:txBody>
      </p:sp>
      <p:sp>
        <p:nvSpPr>
          <p:cNvPr id="6162" name="Text Box 70"/>
          <p:cNvSpPr txBox="1">
            <a:spLocks noChangeArrowheads="1"/>
          </p:cNvSpPr>
          <p:nvPr/>
        </p:nvSpPr>
        <p:spPr bwMode="auto">
          <a:xfrm>
            <a:off x="5334000" y="1828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63" name="Line 71"/>
          <p:cNvSpPr>
            <a:spLocks noChangeShapeType="1"/>
          </p:cNvSpPr>
          <p:nvPr/>
        </p:nvSpPr>
        <p:spPr bwMode="auto">
          <a:xfrm>
            <a:off x="5486400" y="2819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48" name="Text Box 72"/>
          <p:cNvSpPr txBox="1">
            <a:spLocks noChangeArrowheads="1"/>
          </p:cNvSpPr>
          <p:nvPr/>
        </p:nvSpPr>
        <p:spPr bwMode="auto">
          <a:xfrm>
            <a:off x="5622925" y="2855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66FF"/>
                </a:solidFill>
              </a:rPr>
              <a:t>54</a:t>
            </a:r>
          </a:p>
        </p:txBody>
      </p:sp>
      <p:sp>
        <p:nvSpPr>
          <p:cNvPr id="6165" name="Text Box 74"/>
          <p:cNvSpPr txBox="1">
            <a:spLocks noChangeArrowheads="1"/>
          </p:cNvSpPr>
          <p:nvPr/>
        </p:nvSpPr>
        <p:spPr bwMode="auto">
          <a:xfrm>
            <a:off x="7094538" y="1447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57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8</a:t>
            </a:r>
          </a:p>
        </p:txBody>
      </p:sp>
      <p:sp>
        <p:nvSpPr>
          <p:cNvPr id="6166" name="Text Box 75"/>
          <p:cNvSpPr txBox="1">
            <a:spLocks noChangeArrowheads="1"/>
          </p:cNvSpPr>
          <p:nvPr/>
        </p:nvSpPr>
        <p:spPr bwMode="auto">
          <a:xfrm>
            <a:off x="6781800" y="19748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67" name="Line 76"/>
          <p:cNvSpPr>
            <a:spLocks noChangeShapeType="1"/>
          </p:cNvSpPr>
          <p:nvPr/>
        </p:nvSpPr>
        <p:spPr bwMode="auto">
          <a:xfrm>
            <a:off x="6934200" y="2819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53" name="Text Box 77"/>
          <p:cNvSpPr txBox="1">
            <a:spLocks noChangeArrowheads="1"/>
          </p:cNvSpPr>
          <p:nvPr/>
        </p:nvSpPr>
        <p:spPr bwMode="auto">
          <a:xfrm>
            <a:off x="7070725" y="2855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66FF"/>
                </a:solidFill>
              </a:rPr>
              <a:t>63</a:t>
            </a:r>
          </a:p>
        </p:txBody>
      </p:sp>
      <p:sp>
        <p:nvSpPr>
          <p:cNvPr id="6169" name="Rectangle 83"/>
          <p:cNvSpPr>
            <a:spLocks noChangeArrowheads="1"/>
          </p:cNvSpPr>
          <p:nvPr/>
        </p:nvSpPr>
        <p:spPr bwMode="auto">
          <a:xfrm>
            <a:off x="2082800" y="4524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 sz="2400" b="1">
              <a:solidFill>
                <a:srgbClr val="3333FF"/>
              </a:solidFill>
            </a:endParaRPr>
          </a:p>
        </p:txBody>
      </p:sp>
      <p:sp>
        <p:nvSpPr>
          <p:cNvPr id="6170" name="Rectangle 84"/>
          <p:cNvSpPr>
            <a:spLocks noChangeArrowheads="1"/>
          </p:cNvSpPr>
          <p:nvPr/>
        </p:nvSpPr>
        <p:spPr bwMode="auto">
          <a:xfrm>
            <a:off x="2082800" y="4371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 sz="2400" b="1">
              <a:solidFill>
                <a:srgbClr val="3333FF"/>
              </a:solidFill>
            </a:endParaRPr>
          </a:p>
        </p:txBody>
      </p:sp>
      <p:sp>
        <p:nvSpPr>
          <p:cNvPr id="6171" name="Line 88"/>
          <p:cNvSpPr>
            <a:spLocks noChangeShapeType="1"/>
          </p:cNvSpPr>
          <p:nvPr/>
        </p:nvSpPr>
        <p:spPr bwMode="auto">
          <a:xfrm>
            <a:off x="914400" y="54102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86"/>
          <p:cNvSpPr txBox="1">
            <a:spLocks noChangeArrowheads="1"/>
          </p:cNvSpPr>
          <p:nvPr/>
        </p:nvSpPr>
        <p:spPr bwMode="auto">
          <a:xfrm>
            <a:off x="1074738" y="418465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67</a:t>
            </a:r>
          </a:p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9</a:t>
            </a:r>
          </a:p>
        </p:txBody>
      </p:sp>
      <p:sp>
        <p:nvSpPr>
          <p:cNvPr id="6173" name="Text Box 87"/>
          <p:cNvSpPr txBox="1">
            <a:spLocks noChangeArrowheads="1"/>
          </p:cNvSpPr>
          <p:nvPr/>
        </p:nvSpPr>
        <p:spPr bwMode="auto">
          <a:xfrm>
            <a:off x="762000" y="45656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50265" name="Text Box 89"/>
          <p:cNvSpPr txBox="1">
            <a:spLocks noChangeArrowheads="1"/>
          </p:cNvSpPr>
          <p:nvPr/>
        </p:nvSpPr>
        <p:spPr bwMode="auto">
          <a:xfrm>
            <a:off x="1066800" y="55927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6175" name="Text Box 91"/>
          <p:cNvSpPr txBox="1">
            <a:spLocks noChangeArrowheads="1"/>
          </p:cNvSpPr>
          <p:nvPr/>
        </p:nvSpPr>
        <p:spPr bwMode="auto">
          <a:xfrm>
            <a:off x="2598738" y="4114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17</a:t>
            </a:r>
          </a:p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6176" name="Text Box 92"/>
          <p:cNvSpPr txBox="1">
            <a:spLocks noChangeArrowheads="1"/>
          </p:cNvSpPr>
          <p:nvPr/>
        </p:nvSpPr>
        <p:spPr bwMode="auto">
          <a:xfrm>
            <a:off x="2286000" y="449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77" name="Line 93"/>
          <p:cNvSpPr>
            <a:spLocks noChangeShapeType="1"/>
          </p:cNvSpPr>
          <p:nvPr/>
        </p:nvSpPr>
        <p:spPr bwMode="auto">
          <a:xfrm>
            <a:off x="2438400" y="5486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70" name="Text Box 94"/>
          <p:cNvSpPr txBox="1">
            <a:spLocks noChangeArrowheads="1"/>
          </p:cNvSpPr>
          <p:nvPr/>
        </p:nvSpPr>
        <p:spPr bwMode="auto">
          <a:xfrm>
            <a:off x="2574925" y="5522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179" name="Text Box 96"/>
          <p:cNvSpPr txBox="1">
            <a:spLocks noChangeArrowheads="1"/>
          </p:cNvSpPr>
          <p:nvPr/>
        </p:nvSpPr>
        <p:spPr bwMode="auto">
          <a:xfrm>
            <a:off x="4046538" y="4114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7</a:t>
            </a:r>
          </a:p>
        </p:txBody>
      </p:sp>
      <p:sp>
        <p:nvSpPr>
          <p:cNvPr id="6180" name="Text Box 97"/>
          <p:cNvSpPr txBox="1">
            <a:spLocks noChangeArrowheads="1"/>
          </p:cNvSpPr>
          <p:nvPr/>
        </p:nvSpPr>
        <p:spPr bwMode="auto">
          <a:xfrm>
            <a:off x="3733800" y="449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81" name="Line 98"/>
          <p:cNvSpPr>
            <a:spLocks noChangeShapeType="1"/>
          </p:cNvSpPr>
          <p:nvPr/>
        </p:nvSpPr>
        <p:spPr bwMode="auto">
          <a:xfrm>
            <a:off x="3886200" y="54864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75" name="Text Box 99"/>
          <p:cNvSpPr txBox="1">
            <a:spLocks noChangeArrowheads="1"/>
          </p:cNvSpPr>
          <p:nvPr/>
        </p:nvSpPr>
        <p:spPr bwMode="auto">
          <a:xfrm>
            <a:off x="4022725" y="5522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6183" name="Text Box 101"/>
          <p:cNvSpPr txBox="1">
            <a:spLocks noChangeArrowheads="1"/>
          </p:cNvSpPr>
          <p:nvPr/>
        </p:nvSpPr>
        <p:spPr bwMode="auto">
          <a:xfrm>
            <a:off x="5646738" y="4114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47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2</a:t>
            </a:r>
          </a:p>
        </p:txBody>
      </p:sp>
      <p:sp>
        <p:nvSpPr>
          <p:cNvPr id="6184" name="Text Box 102"/>
          <p:cNvSpPr txBox="1">
            <a:spLocks noChangeArrowheads="1"/>
          </p:cNvSpPr>
          <p:nvPr/>
        </p:nvSpPr>
        <p:spPr bwMode="auto">
          <a:xfrm>
            <a:off x="5334000" y="449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6185" name="Line 103"/>
          <p:cNvSpPr>
            <a:spLocks noChangeShapeType="1"/>
          </p:cNvSpPr>
          <p:nvPr/>
        </p:nvSpPr>
        <p:spPr bwMode="auto">
          <a:xfrm>
            <a:off x="5486400" y="556260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80" name="Text Box 104"/>
          <p:cNvSpPr txBox="1">
            <a:spLocks noChangeArrowheads="1"/>
          </p:cNvSpPr>
          <p:nvPr/>
        </p:nvSpPr>
        <p:spPr bwMode="auto">
          <a:xfrm>
            <a:off x="5622925" y="5522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6187" name="Line 108"/>
          <p:cNvSpPr>
            <a:spLocks noChangeShapeType="1"/>
          </p:cNvSpPr>
          <p:nvPr/>
        </p:nvSpPr>
        <p:spPr bwMode="auto">
          <a:xfrm>
            <a:off x="6934200" y="5556250"/>
            <a:ext cx="8382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8" name="Text Box 106"/>
          <p:cNvSpPr txBox="1">
            <a:spLocks noChangeArrowheads="1"/>
          </p:cNvSpPr>
          <p:nvPr/>
        </p:nvSpPr>
        <p:spPr bwMode="auto">
          <a:xfrm>
            <a:off x="7094538" y="4114800"/>
            <a:ext cx="677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  8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27</a:t>
            </a:r>
          </a:p>
        </p:txBody>
      </p:sp>
      <p:sp>
        <p:nvSpPr>
          <p:cNvPr id="6189" name="Text Box 107"/>
          <p:cNvSpPr txBox="1">
            <a:spLocks noChangeArrowheads="1"/>
          </p:cNvSpPr>
          <p:nvPr/>
        </p:nvSpPr>
        <p:spPr bwMode="auto">
          <a:xfrm>
            <a:off x="6781800" y="449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50285" name="Text Box 109"/>
          <p:cNvSpPr txBox="1">
            <a:spLocks noChangeArrowheads="1"/>
          </p:cNvSpPr>
          <p:nvPr/>
        </p:nvSpPr>
        <p:spPr bwMode="auto">
          <a:xfrm>
            <a:off x="7070725" y="5522913"/>
            <a:ext cx="70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2" grpId="0"/>
      <p:bldP spid="50238" grpId="0"/>
      <p:bldP spid="50243" grpId="0"/>
      <p:bldP spid="50248" grpId="0"/>
      <p:bldP spid="50253" grpId="0"/>
      <p:bldP spid="50265" grpId="0"/>
      <p:bldP spid="50270" grpId="0"/>
      <p:bldP spid="50275" grpId="0"/>
      <p:bldP spid="50280" grpId="0"/>
      <p:bldP spid="502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200" b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9296" y="1371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17            27            37            47               57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+              +              +             +                +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5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6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7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 8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496" y="3886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67            17            25            47                8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+              +              +             +                +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4196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9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7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  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668" y="24307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2220" y="2422634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6068" y="24307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6268" y="24307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31268" y="243401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937234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8932" y="493315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4934604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492789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4937234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2: Viết số thích hợp vào ô trống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397000"/>
          <a:ext cx="78486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295400"/>
                <a:gridCol w="1219200"/>
                <a:gridCol w="1143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hạng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 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27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19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47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Số hạng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 8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 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 7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   6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 13</a:t>
                      </a:r>
                      <a:endParaRPr lang="en-US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3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90800" y="253679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15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5394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34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5394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26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25394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53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25394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20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403132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 hạng</a:t>
            </a:r>
            <a:endParaRPr lang="en-US" sz="3200" b="1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98120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 hạng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170" y="2561898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038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Muốn tìm tổng của hai số ta làm thế nào?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876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tìm tổng của hai số ta lấy hai số đó cộng với nhau.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3: Giải bài toán theo tóm tắt sau 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5410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3276600" y="3276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giải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886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Độ dài đoạn thẳng AB là: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17 + 8 = 25 (cm)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           Đáp số : 25cm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4: Khoanh vào chữ đặt trước kết quả đúng 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698" y="1600200"/>
            <a:ext cx="1524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38600" y="1602830"/>
            <a:ext cx="1524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85698" y="2312272"/>
            <a:ext cx="1524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2314902"/>
            <a:ext cx="1524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581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Số hình chữ nhật có trong hình vẽ là: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4" descr="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029200"/>
            <a:ext cx="742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133600" y="415426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</a:rPr>
              <a:t>4</a:t>
            </a:r>
            <a:endParaRPr lang="en-US" sz="36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828800" y="50736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   </a:t>
            </a:r>
            <a:r>
              <a:rPr lang="en-US" sz="3600" b="1" smtClean="0">
                <a:solidFill>
                  <a:srgbClr val="0000FF"/>
                </a:solidFill>
                <a:latin typeface=".VnArial" pitchFamily="34" charset="0"/>
              </a:rPr>
              <a:t>5</a:t>
            </a:r>
            <a:endParaRPr lang="en-US" sz="3600" b="1">
              <a:solidFill>
                <a:srgbClr val="0000FF"/>
              </a:solidFill>
              <a:latin typeface=".VnArial" pitchFamily="34" charset="0"/>
            </a:endParaRPr>
          </a:p>
        </p:txBody>
      </p:sp>
      <p:pic>
        <p:nvPicPr>
          <p:cNvPr id="11" name="Picture 9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5029200"/>
            <a:ext cx="7683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114800"/>
            <a:ext cx="742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114800"/>
            <a:ext cx="7683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638800" y="4203918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.VnArial" pitchFamily="34" charset="0"/>
              </a:rPr>
              <a:t>6</a:t>
            </a:r>
            <a:endParaRPr lang="en-US" sz="3600" b="1">
              <a:solidFill>
                <a:srgbClr val="0000FF"/>
              </a:solidFill>
              <a:latin typeface=".VnArial" pitchFamily="34" charset="0"/>
            </a:endParaRPr>
          </a:p>
        </p:txBody>
      </p:sp>
      <p:pic>
        <p:nvPicPr>
          <p:cNvPr id="15" name="Picture 18" descr="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4114800"/>
            <a:ext cx="742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9" descr="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4876800"/>
            <a:ext cx="83978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4572000" y="49530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latin typeface=".VnExotic" pitchFamily="34" charset="0"/>
                <a:cs typeface="Times New Roman" pitchFamily="18" charset="0"/>
              </a:rPr>
              <a:t>D</a:t>
            </a:r>
            <a:endParaRPr lang="en-US" sz="2200" b="1">
              <a:latin typeface=".VnExotic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4953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3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3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3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  <p:bldP spid="7" grpId="0"/>
      <p:bldP spid="9" grpId="0"/>
      <p:bldP spid="10" grpId="0"/>
      <p:bldP spid="14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343</Words>
  <Application>Microsoft Office PowerPoint</Application>
  <PresentationFormat>On-screen Show (4:3)</PresentationFormat>
  <Paragraphs>132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toan</cp:lastModifiedBy>
  <cp:revision>40</cp:revision>
  <dcterms:created xsi:type="dcterms:W3CDTF">2012-10-14T18:55:25Z</dcterms:created>
  <dcterms:modified xsi:type="dcterms:W3CDTF">2012-10-15T08:29:05Z</dcterms:modified>
</cp:coreProperties>
</file>